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1" r:id="rId2"/>
    <p:sldId id="318" r:id="rId3"/>
    <p:sldId id="411" r:id="rId4"/>
    <p:sldId id="412" r:id="rId5"/>
    <p:sldId id="413" r:id="rId6"/>
    <p:sldId id="414" r:id="rId7"/>
    <p:sldId id="415" r:id="rId8"/>
    <p:sldId id="416" r:id="rId9"/>
    <p:sldId id="417" r:id="rId10"/>
    <p:sldId id="418" r:id="rId11"/>
    <p:sldId id="419" r:id="rId12"/>
    <p:sldId id="420" r:id="rId13"/>
    <p:sldId id="287"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wyXciNT37/bE0cokVreILg" hashData="IstXXPctU9twrijpZ82IbGEssUE"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B0"/>
    <a:srgbClr val="990033"/>
    <a:srgbClr val="00626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296" autoAdjust="0"/>
    <p:restoredTop sz="86441" autoAdjust="0"/>
  </p:normalViewPr>
  <p:slideViewPr>
    <p:cSldViewPr>
      <p:cViewPr>
        <p:scale>
          <a:sx n="70" d="100"/>
          <a:sy n="70" d="100"/>
        </p:scale>
        <p:origin x="-11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0E662-87FF-4F05-97EF-C2C21E56D290}" type="datetimeFigureOut">
              <a:rPr lang="es-ES" smtClean="0"/>
              <a:pPr/>
              <a:t>10/11/2020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DF006-91E1-443C-BC9A-3D3F518E30C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63BD8-E848-444A-9BA4-F1DC93BC86EF}" type="slidenum">
              <a:rPr lang="es-ES"/>
              <a:pPr/>
              <a:t>1</a:t>
            </a:fld>
            <a:endParaRPr lang="es-E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s-ES" dirty="0" smtClean="0"/>
              <a:t>Yo no hablo de soluciones completas sino de productos….</a:t>
            </a:r>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0DE46-1B3B-4468-B291-601A7A7AF97E}" type="slidenum">
              <a:rPr lang="es-ES"/>
              <a:pPr/>
              <a:t>13</a:t>
            </a:fld>
            <a:endParaRPr lang="es-E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Hablamos</a:t>
            </a:r>
            <a:r>
              <a:rPr lang="es-ES" baseline="0" dirty="0" smtClean="0"/>
              <a:t> de carácter general</a:t>
            </a:r>
            <a:endParaRPr lang="es-ES" dirty="0"/>
          </a:p>
        </p:txBody>
      </p:sp>
      <p:sp>
        <p:nvSpPr>
          <p:cNvPr id="4" name="3 Marcador de número de diapositiva"/>
          <p:cNvSpPr>
            <a:spLocks noGrp="1"/>
          </p:cNvSpPr>
          <p:nvPr>
            <p:ph type="sldNum" sz="quarter" idx="10"/>
          </p:nvPr>
        </p:nvSpPr>
        <p:spPr/>
        <p:txBody>
          <a:bodyPr/>
          <a:lstStyle/>
          <a:p>
            <a:fld id="{785DF006-91E1-443C-BC9A-3D3F518E30CE}"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6" name="5 Marcador de número de diapositiva"/>
          <p:cNvSpPr txBox="1">
            <a:spLocks/>
          </p:cNvSpPr>
          <p:nvPr userDrawn="1"/>
        </p:nvSpPr>
        <p:spPr>
          <a:xfrm>
            <a:off x="44450" y="6624638"/>
            <a:ext cx="468313" cy="188912"/>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A37F136D-26EC-41F1-8E02-AA87B1E3052B}"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pic>
        <p:nvPicPr>
          <p:cNvPr id="5" name="Picture 10" descr="hoja"/>
          <p:cNvPicPr>
            <a:picLocks noChangeAspect="1" noChangeArrowheads="1"/>
          </p:cNvPicPr>
          <p:nvPr userDrawn="1"/>
        </p:nvPicPr>
        <p:blipFill>
          <a:blip r:embed="rId2" cstate="print"/>
          <a:srcRect/>
          <a:stretch>
            <a:fillRect/>
          </a:stretch>
        </p:blipFill>
        <p:spPr bwMode="auto">
          <a:xfrm>
            <a:off x="0" y="457596"/>
            <a:ext cx="9144000" cy="6427788"/>
          </a:xfrm>
          <a:prstGeom prst="rect">
            <a:avLst/>
          </a:prstGeom>
          <a:noFill/>
        </p:spPr>
      </p:pic>
      <p:sp>
        <p:nvSpPr>
          <p:cNvPr id="6" name="5 Marcador de número de diapositiva"/>
          <p:cNvSpPr txBox="1">
            <a:spLocks/>
          </p:cNvSpPr>
          <p:nvPr userDrawn="1"/>
        </p:nvSpPr>
        <p:spPr>
          <a:xfrm>
            <a:off x="44450" y="6624638"/>
            <a:ext cx="468313" cy="188912"/>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A37F136D-26EC-41F1-8E02-AA87B1E3052B}"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4" name="3 Título"/>
          <p:cNvSpPr>
            <a:spLocks noGrp="1"/>
          </p:cNvSpPr>
          <p:nvPr>
            <p:ph type="title"/>
          </p:nvPr>
        </p:nvSpPr>
        <p:spPr>
          <a:xfrm>
            <a:off x="457200" y="1061864"/>
            <a:ext cx="8229600" cy="1143000"/>
          </a:xfrm>
          <a:prstGeom prst="rect">
            <a:avLst/>
          </a:prstGeom>
        </p:spPr>
        <p:txBody>
          <a:bodyPr/>
          <a:lstStyle>
            <a:lvl1pPr algn="l">
              <a:defRPr sz="2200" b="1">
                <a:solidFill>
                  <a:srgbClr val="00B4B0"/>
                </a:solidFill>
                <a:effectLst/>
                <a:latin typeface="Century Gothic" pitchFamily="34" charset="0"/>
              </a:defRPr>
            </a:lvl1pPr>
          </a:lstStyle>
          <a:p>
            <a:r>
              <a:rPr lang="es-ES" dirty="0" smtClean="0"/>
              <a:t>Haga clic para modificar el estilo de título del patrón</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6" name="5 Marcador de número de diapositiva"/>
          <p:cNvSpPr>
            <a:spLocks noGrp="1"/>
          </p:cNvSpPr>
          <p:nvPr>
            <p:ph type="sldNum" sz="quarter" idx="12"/>
          </p:nvPr>
        </p:nvSpPr>
        <p:spPr>
          <a:xfrm>
            <a:off x="44450" y="6624638"/>
            <a:ext cx="468313" cy="188912"/>
          </a:xfrm>
          <a:prstGeom prst="rect">
            <a:avLst/>
          </a:prstGeom>
        </p:spPr>
        <p:txBody>
          <a:bodyPr/>
          <a:lstStyle>
            <a:lvl1pPr>
              <a:defRPr/>
            </a:lvl1pPr>
          </a:lstStyle>
          <a:p>
            <a:fld id="{3D338091-10D6-43E7-94FF-CF8B7184735E}"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836613"/>
            <a:ext cx="8229600" cy="576262"/>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defRPr/>
            </a:lvl1pPr>
          </a:lstStyle>
          <a:p>
            <a:endParaRPr lang="es-ES"/>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endParaRPr lang="es-ES"/>
          </a:p>
        </p:txBody>
      </p:sp>
      <p:sp>
        <p:nvSpPr>
          <p:cNvPr id="6" name="5 Marcador de número de diapositiva"/>
          <p:cNvSpPr>
            <a:spLocks noGrp="1"/>
          </p:cNvSpPr>
          <p:nvPr>
            <p:ph type="sldNum" sz="quarter" idx="12"/>
          </p:nvPr>
        </p:nvSpPr>
        <p:spPr>
          <a:xfrm>
            <a:off x="44450" y="6624638"/>
            <a:ext cx="468313" cy="188912"/>
          </a:xfrm>
          <a:prstGeom prst="rect">
            <a:avLst/>
          </a:prstGeom>
        </p:spPr>
        <p:txBody>
          <a:bodyPr/>
          <a:lstStyle>
            <a:lvl1pPr>
              <a:defRPr/>
            </a:lvl1pPr>
          </a:lstStyle>
          <a:p>
            <a:fld id="{5E50ACED-A314-40A2-824D-8B4425C372F4}"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3" cstate="print"/>
          <a:srcRect l="28411" t="34737" b="21420"/>
          <a:stretch>
            <a:fillRect/>
          </a:stretch>
        </p:blipFill>
        <p:spPr bwMode="auto">
          <a:xfrm>
            <a:off x="2267744" y="2762258"/>
            <a:ext cx="4104456" cy="2109600"/>
          </a:xfrm>
          <a:prstGeom prst="rect">
            <a:avLst/>
          </a:prstGeom>
          <a:noFill/>
          <a:ln w="9525">
            <a:noFill/>
            <a:miter lim="800000"/>
            <a:headEnd/>
            <a:tailEnd/>
          </a:ln>
          <a:effectLst/>
        </p:spPr>
      </p:pic>
      <p:sp>
        <p:nvSpPr>
          <p:cNvPr id="25602" name="Rectangle 2"/>
          <p:cNvSpPr>
            <a:spLocks noGrp="1" noChangeArrowheads="1"/>
          </p:cNvSpPr>
          <p:nvPr>
            <p:ph type="title"/>
          </p:nvPr>
        </p:nvSpPr>
        <p:spPr>
          <a:xfrm>
            <a:off x="428596" y="1142984"/>
            <a:ext cx="8229600" cy="1143000"/>
          </a:xfrm>
        </p:spPr>
        <p:txBody>
          <a:bodyPr/>
          <a:lstStyle/>
          <a:p>
            <a:pPr algn="ctr"/>
            <a:r>
              <a:rPr lang="es-ES" sz="2400" dirty="0" smtClean="0">
                <a:solidFill>
                  <a:srgbClr val="006260"/>
                </a:solidFill>
              </a:rPr>
              <a:t>MATERIALES DE CONSTRUCCIÓN: ENSAYOS DE FUEGO </a:t>
            </a:r>
            <a:r>
              <a:rPr lang="es-ES" sz="2400" dirty="0" smtClean="0"/>
              <a:t/>
            </a:r>
            <a:br>
              <a:rPr lang="es-ES" sz="2400" dirty="0" smtClean="0"/>
            </a:br>
            <a:r>
              <a:rPr lang="es-ES" sz="2400" b="0" dirty="0" smtClean="0"/>
              <a:t>Reacción al fuego</a:t>
            </a:r>
            <a:endParaRPr lang="es-ES" sz="2400" b="0" dirty="0"/>
          </a:p>
        </p:txBody>
      </p:sp>
      <p:pic>
        <p:nvPicPr>
          <p:cNvPr id="7" name="Picture 14" descr="AFITI"/>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504" y="116632"/>
            <a:ext cx="2249918" cy="715806"/>
          </a:xfrm>
          <a:prstGeom prst="rect">
            <a:avLst/>
          </a:prstGeom>
          <a:noFill/>
        </p:spPr>
      </p:pic>
      <p:pic>
        <p:nvPicPr>
          <p:cNvPr id="8" name="Picture 31"/>
          <p:cNvPicPr>
            <a:picLocks noChangeAspect="1" noChangeArrowheads="1"/>
          </p:cNvPicPr>
          <p:nvPr/>
        </p:nvPicPr>
        <p:blipFill>
          <a:blip r:embed="rId5" cstate="print"/>
          <a:srcRect/>
          <a:stretch>
            <a:fillRect/>
          </a:stretch>
        </p:blipFill>
        <p:spPr bwMode="auto">
          <a:xfrm>
            <a:off x="0" y="2762257"/>
            <a:ext cx="2267744" cy="2081637"/>
          </a:xfrm>
          <a:prstGeom prst="rect">
            <a:avLst/>
          </a:prstGeom>
          <a:noFill/>
          <a:ln w="6350" algn="ctr">
            <a:noFill/>
            <a:miter lim="800000"/>
            <a:headEnd type="none" w="sm" len="sm"/>
            <a:tailEnd type="none" w="sm" len="med"/>
          </a:ln>
          <a:effectLst/>
        </p:spPr>
      </p:pic>
      <p:pic>
        <p:nvPicPr>
          <p:cNvPr id="9" name="Picture 3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27836" y="2330210"/>
            <a:ext cx="3480668" cy="3475054"/>
          </a:xfrm>
          <a:prstGeom prst="rect">
            <a:avLst/>
          </a:prstGeom>
          <a:noFill/>
          <a:ln w="6350" algn="ctr">
            <a:noFill/>
            <a:miter lim="800000"/>
            <a:headEnd type="none" w="sm" len="sm"/>
            <a:tailEnd type="none" w="sm" len="med"/>
          </a:ln>
          <a:effectLst/>
        </p:spPr>
      </p:pic>
      <p:sp>
        <p:nvSpPr>
          <p:cNvPr id="10" name="7 Rectángulo"/>
          <p:cNvSpPr>
            <a:spLocks noChangeArrowheads="1"/>
          </p:cNvSpPr>
          <p:nvPr/>
        </p:nvSpPr>
        <p:spPr bwMode="auto">
          <a:xfrm>
            <a:off x="323528" y="5373216"/>
            <a:ext cx="6109075" cy="738664"/>
          </a:xfrm>
          <a:prstGeom prst="rect">
            <a:avLst/>
          </a:prstGeom>
          <a:noFill/>
          <a:ln w="9525">
            <a:noFill/>
            <a:miter lim="800000"/>
            <a:headEnd/>
            <a:tailEnd/>
          </a:ln>
        </p:spPr>
        <p:txBody>
          <a:bodyPr wrap="square">
            <a:spAutoFit/>
          </a:bodyPr>
          <a:lstStyle/>
          <a:p>
            <a:pPr algn="ctr"/>
            <a:r>
              <a:rPr lang="es-ES" sz="1400" b="1" dirty="0" smtClean="0">
                <a:latin typeface="Trebuchet MS" pitchFamily="34" charset="0"/>
              </a:rPr>
              <a:t>DAVID SÁEZ GARCÍA</a:t>
            </a:r>
          </a:p>
          <a:p>
            <a:pPr algn="ctr"/>
            <a:r>
              <a:rPr lang="es-ES" sz="1400" b="1" dirty="0" smtClean="0">
                <a:latin typeface="Trebuchet MS" pitchFamily="34" charset="0"/>
              </a:rPr>
              <a:t>Director Técnico del Laboratorio de Reacción al fuego.</a:t>
            </a:r>
          </a:p>
          <a:p>
            <a:pPr algn="ctr"/>
            <a:endParaRPr lang="es-ES" sz="1400" b="1" dirty="0" smtClean="0">
              <a:latin typeface="Trebuchet MS" pitchFamily="34" charset="0"/>
            </a:endParaRPr>
          </a:p>
        </p:txBody>
      </p:sp>
      <p:sp>
        <p:nvSpPr>
          <p:cNvPr id="11" name="7 Rectángulo"/>
          <p:cNvSpPr>
            <a:spLocks noChangeArrowheads="1"/>
          </p:cNvSpPr>
          <p:nvPr/>
        </p:nvSpPr>
        <p:spPr bwMode="auto">
          <a:xfrm>
            <a:off x="3851920" y="6396335"/>
            <a:ext cx="5292080" cy="276999"/>
          </a:xfrm>
          <a:prstGeom prst="rect">
            <a:avLst/>
          </a:prstGeom>
          <a:noFill/>
          <a:ln w="9525">
            <a:noFill/>
            <a:miter lim="800000"/>
            <a:headEnd/>
            <a:tailEnd/>
          </a:ln>
        </p:spPr>
        <p:txBody>
          <a:bodyPr wrap="square">
            <a:spAutoFit/>
          </a:bodyPr>
          <a:lstStyle/>
          <a:p>
            <a:pPr algn="r"/>
            <a:r>
              <a:rPr lang="es-ES" sz="1200" dirty="0" smtClean="0">
                <a:latin typeface="Trebuchet MS" pitchFamily="34" charset="0"/>
              </a:rPr>
              <a:t>Nov-2020</a:t>
            </a:r>
            <a:endParaRPr lang="es-ES" sz="1200" b="1" dirty="0">
              <a:latin typeface="Trebuchet MS" pitchFamily="34" charset="0"/>
            </a:endParaRPr>
          </a:p>
        </p:txBody>
      </p:sp>
      <p:sp>
        <p:nvSpPr>
          <p:cNvPr id="171010" name="AutoShape 2" descr="Image result for universidad alcala de hena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1012" name="AutoShape 4" descr="Image result for universidad alcala de hena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5458" name="AutoShape 2" descr="Resultado de imagen de inter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5460" name="AutoShape 4" descr="Resultado de imagen de inter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2357422" y="2357430"/>
            <a:ext cx="6286544" cy="4062651"/>
          </a:xfrm>
          <a:prstGeom prst="rect">
            <a:avLst/>
          </a:prstGeom>
          <a:noFill/>
        </p:spPr>
        <p:txBody>
          <a:bodyPr wrap="square" rtlCol="0">
            <a:spAutoFit/>
          </a:bodyPr>
          <a:lstStyle/>
          <a:p>
            <a:r>
              <a:rPr lang="es-ES" b="1" dirty="0" smtClean="0">
                <a:solidFill>
                  <a:srgbClr val="00B050"/>
                </a:solidFill>
              </a:rPr>
              <a:t>Condiciones a tener en cuenta:</a:t>
            </a:r>
          </a:p>
          <a:p>
            <a:pPr>
              <a:buFont typeface="Arial" pitchFamily="34" charset="0"/>
              <a:buChar char="•"/>
            </a:pPr>
            <a:r>
              <a:rPr lang="es-ES" sz="2000" u="sng" dirty="0" smtClean="0">
                <a:solidFill>
                  <a:srgbClr val="7030A0"/>
                </a:solidFill>
              </a:rPr>
              <a:t>Sustratos: </a:t>
            </a:r>
            <a:r>
              <a:rPr lang="es-ES" sz="2000" dirty="0" smtClean="0"/>
              <a:t>Según norma EN 13238</a:t>
            </a:r>
          </a:p>
          <a:p>
            <a:pPr>
              <a:buFont typeface="Arial" pitchFamily="34" charset="0"/>
              <a:buChar char="•"/>
            </a:pPr>
            <a:r>
              <a:rPr lang="es-ES" sz="2000" u="sng" dirty="0" smtClean="0">
                <a:solidFill>
                  <a:srgbClr val="7030A0"/>
                </a:solidFill>
              </a:rPr>
              <a:t>Cámaras </a:t>
            </a:r>
            <a:r>
              <a:rPr lang="es-ES" sz="2000" u="sng" dirty="0" smtClean="0">
                <a:solidFill>
                  <a:srgbClr val="7030A0"/>
                </a:solidFill>
              </a:rPr>
              <a:t>de aire</a:t>
            </a:r>
            <a:r>
              <a:rPr lang="es-ES" sz="2000" dirty="0" smtClean="0">
                <a:solidFill>
                  <a:srgbClr val="7030A0"/>
                </a:solidFill>
              </a:rPr>
              <a:t>: </a:t>
            </a:r>
            <a:r>
              <a:rPr lang="es-ES" sz="2000" dirty="0" smtClean="0"/>
              <a:t>No podrá haber cámara de aire entre el producto de superficie y el material aislante.</a:t>
            </a:r>
            <a:endParaRPr lang="es-ES" sz="2000" dirty="0" smtClean="0"/>
          </a:p>
          <a:p>
            <a:pPr>
              <a:buFont typeface="Arial" pitchFamily="34" charset="0"/>
              <a:buChar char="•"/>
            </a:pPr>
            <a:r>
              <a:rPr lang="es-ES" sz="2000" u="sng" dirty="0" smtClean="0">
                <a:solidFill>
                  <a:srgbClr val="7030A0"/>
                </a:solidFill>
              </a:rPr>
              <a:t>Juntas: </a:t>
            </a:r>
            <a:endParaRPr lang="es-ES" sz="2000" u="sng" dirty="0" smtClean="0">
              <a:solidFill>
                <a:srgbClr val="7030A0"/>
              </a:solidFill>
            </a:endParaRPr>
          </a:p>
          <a:p>
            <a:r>
              <a:rPr lang="es-ES" sz="2000" u="sng" dirty="0" smtClean="0">
                <a:solidFill>
                  <a:schemeClr val="accent2">
                    <a:lumMod val="75000"/>
                  </a:schemeClr>
                </a:solidFill>
              </a:rPr>
              <a:t>En el material aislante térmico: </a:t>
            </a:r>
            <a:r>
              <a:rPr lang="es-ES" sz="2000" dirty="0" smtClean="0"/>
              <a:t>Se realizan juntas verticales a 200 mm de la esquina y junta horizontal a 500 mm del borde inferior, siempre que no tenga producto de superficie. En caso de estar colocado detrás, no tiene influencia.</a:t>
            </a:r>
          </a:p>
          <a:p>
            <a:r>
              <a:rPr lang="es-ES" sz="2000" u="sng" dirty="0" smtClean="0">
                <a:solidFill>
                  <a:schemeClr val="accent2">
                    <a:lumMod val="75000"/>
                  </a:schemeClr>
                </a:solidFill>
              </a:rPr>
              <a:t>En el </a:t>
            </a:r>
            <a:r>
              <a:rPr lang="es-ES" sz="2000" u="sng" dirty="0" smtClean="0">
                <a:solidFill>
                  <a:schemeClr val="accent2">
                    <a:lumMod val="75000"/>
                  </a:schemeClr>
                </a:solidFill>
              </a:rPr>
              <a:t>producto de superficie: </a:t>
            </a:r>
            <a:r>
              <a:rPr lang="es-ES" sz="2000" dirty="0" smtClean="0"/>
              <a:t>Se realizan juntas verticales a 200 mm de la esquina y junta horizontal a 500 mm del borde </a:t>
            </a:r>
            <a:r>
              <a:rPr lang="es-ES" sz="2000" dirty="0" smtClean="0"/>
              <a:t>inferior.</a:t>
            </a:r>
            <a:endParaRPr lang="es-ES" sz="1600" dirty="0"/>
          </a:p>
        </p:txBody>
      </p:sp>
      <p:sp>
        <p:nvSpPr>
          <p:cNvPr id="12" name="11 Rectángulo"/>
          <p:cNvSpPr/>
          <p:nvPr/>
        </p:nvSpPr>
        <p:spPr>
          <a:xfrm>
            <a:off x="-1700187" y="138699"/>
            <a:ext cx="1793824" cy="338554"/>
          </a:xfrm>
          <a:prstGeom prst="rect">
            <a:avLst/>
          </a:prstGeom>
        </p:spPr>
        <p:txBody>
          <a:bodyPr wrap="none">
            <a:spAutoFit/>
          </a:bodyPr>
          <a:lstStyle/>
          <a:p>
            <a:r>
              <a:rPr lang="es-ES" sz="1600" dirty="0" smtClean="0">
                <a:solidFill>
                  <a:prstClr val="black"/>
                </a:solidFill>
              </a:rPr>
              <a:t>Material expuesto: </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2357422" y="2357430"/>
            <a:ext cx="6286544" cy="4062651"/>
          </a:xfrm>
          <a:prstGeom prst="rect">
            <a:avLst/>
          </a:prstGeom>
          <a:noFill/>
        </p:spPr>
        <p:txBody>
          <a:bodyPr wrap="square" rtlCol="0">
            <a:spAutoFit/>
          </a:bodyPr>
          <a:lstStyle/>
          <a:p>
            <a:r>
              <a:rPr lang="es-ES" b="1" dirty="0" smtClean="0">
                <a:solidFill>
                  <a:srgbClr val="00B050"/>
                </a:solidFill>
              </a:rPr>
              <a:t>Condiciones a tener en cuenta:</a:t>
            </a:r>
          </a:p>
          <a:p>
            <a:pPr>
              <a:buFont typeface="Arial" pitchFamily="34" charset="0"/>
              <a:buChar char="•"/>
            </a:pPr>
            <a:r>
              <a:rPr lang="es-ES" sz="2000" u="sng" dirty="0" smtClean="0">
                <a:solidFill>
                  <a:srgbClr val="7030A0"/>
                </a:solidFill>
              </a:rPr>
              <a:t>Dimensiones: </a:t>
            </a:r>
            <a:r>
              <a:rPr lang="es-ES" sz="2000" dirty="0" smtClean="0"/>
              <a:t>Según normas de ensayo</a:t>
            </a:r>
          </a:p>
          <a:p>
            <a:pPr>
              <a:buFont typeface="Arial" pitchFamily="34" charset="0"/>
              <a:buChar char="•"/>
            </a:pPr>
            <a:r>
              <a:rPr lang="es-ES" sz="2000" u="sng" dirty="0" smtClean="0">
                <a:solidFill>
                  <a:srgbClr val="7030A0"/>
                </a:solidFill>
              </a:rPr>
              <a:t>Orientación y geometría:</a:t>
            </a:r>
            <a:r>
              <a:rPr lang="es-ES" sz="2000" dirty="0" smtClean="0">
                <a:solidFill>
                  <a:srgbClr val="7030A0"/>
                </a:solidFill>
              </a:rPr>
              <a:t> </a:t>
            </a:r>
            <a:r>
              <a:rPr lang="es-ES" sz="2000" dirty="0" smtClean="0"/>
              <a:t>Los productos homogéneos solo se ensayan por una cara. Los materiales asimétricos deben ensayarse por la cara expuesta al fuego. Si pueden ser ambas, se realiza el ensayo por ambas caras.</a:t>
            </a:r>
          </a:p>
          <a:p>
            <a:pPr>
              <a:buFont typeface="Arial" pitchFamily="34" charset="0"/>
              <a:buChar char="•"/>
            </a:pPr>
            <a:r>
              <a:rPr lang="es-ES" sz="2000" u="sng" dirty="0" smtClean="0">
                <a:solidFill>
                  <a:srgbClr val="7030A0"/>
                </a:solidFill>
              </a:rPr>
              <a:t>Fijación: </a:t>
            </a:r>
            <a:endParaRPr lang="es-ES" sz="2000" u="sng" dirty="0" smtClean="0">
              <a:solidFill>
                <a:srgbClr val="7030A0"/>
              </a:solidFill>
            </a:endParaRPr>
          </a:p>
          <a:p>
            <a:r>
              <a:rPr lang="es-ES" sz="2000" u="sng" dirty="0" smtClean="0">
                <a:solidFill>
                  <a:schemeClr val="accent2">
                    <a:lumMod val="75000"/>
                  </a:schemeClr>
                </a:solidFill>
              </a:rPr>
              <a:t>El material aislante térmico al sustrato: </a:t>
            </a:r>
            <a:r>
              <a:rPr lang="es-ES" sz="2000" dirty="0" smtClean="0"/>
              <a:t>Atornillado, con arandelas al menos a 25 mm de los borde. Si lleva cámara de aire, se inmoviliza con el tablero soporte</a:t>
            </a:r>
          </a:p>
          <a:p>
            <a:r>
              <a:rPr lang="es-ES" sz="2000" u="sng" dirty="0" smtClean="0">
                <a:solidFill>
                  <a:schemeClr val="accent2">
                    <a:lumMod val="75000"/>
                  </a:schemeClr>
                </a:solidFill>
              </a:rPr>
              <a:t>El material aislante térmico al </a:t>
            </a:r>
            <a:r>
              <a:rPr lang="es-ES" sz="2000" u="sng" dirty="0" smtClean="0">
                <a:solidFill>
                  <a:schemeClr val="accent2">
                    <a:lumMod val="75000"/>
                  </a:schemeClr>
                </a:solidFill>
              </a:rPr>
              <a:t>producto de superficie: </a:t>
            </a:r>
            <a:r>
              <a:rPr lang="es-ES" sz="2000" dirty="0" smtClean="0"/>
              <a:t>Atornillado, con arandelas al menos a 25 mm de los borde. </a:t>
            </a:r>
            <a:endParaRPr lang="es-ES" sz="2000" dirty="0" smtClean="0"/>
          </a:p>
          <a:p>
            <a:r>
              <a:rPr lang="es-ES" sz="2000" dirty="0" smtClean="0"/>
              <a:t>En el caso de chapa de acero, según figura 5.</a:t>
            </a:r>
            <a:endParaRPr lang="es-ES" sz="1600" dirty="0"/>
          </a:p>
        </p:txBody>
      </p:sp>
      <p:sp>
        <p:nvSpPr>
          <p:cNvPr id="12" name="11 Rectángulo"/>
          <p:cNvSpPr/>
          <p:nvPr/>
        </p:nvSpPr>
        <p:spPr>
          <a:xfrm>
            <a:off x="-1700187" y="138699"/>
            <a:ext cx="1793824" cy="338554"/>
          </a:xfrm>
          <a:prstGeom prst="rect">
            <a:avLst/>
          </a:prstGeom>
        </p:spPr>
        <p:txBody>
          <a:bodyPr wrap="none">
            <a:spAutoFit/>
          </a:bodyPr>
          <a:lstStyle/>
          <a:p>
            <a:r>
              <a:rPr lang="es-ES" sz="1600" dirty="0" smtClean="0">
                <a:solidFill>
                  <a:prstClr val="black"/>
                </a:solidFill>
              </a:rPr>
              <a:t>Material expuesto: </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2357422" y="2357430"/>
            <a:ext cx="6286544" cy="338554"/>
          </a:xfrm>
          <a:prstGeom prst="rect">
            <a:avLst/>
          </a:prstGeom>
          <a:noFill/>
        </p:spPr>
        <p:txBody>
          <a:bodyPr wrap="square" rtlCol="0">
            <a:spAutoFit/>
          </a:bodyPr>
          <a:lstStyle/>
          <a:p>
            <a:pPr algn="ctr"/>
            <a:r>
              <a:rPr lang="es-ES" sz="1600" dirty="0" smtClean="0"/>
              <a:t>-</a:t>
            </a:r>
            <a:r>
              <a:rPr lang="es-ES" sz="1600" dirty="0" smtClean="0"/>
              <a:t>Figura 5-</a:t>
            </a:r>
            <a:endParaRPr lang="es-ES" sz="1600" dirty="0"/>
          </a:p>
        </p:txBody>
      </p:sp>
      <p:sp>
        <p:nvSpPr>
          <p:cNvPr id="12" name="11 Rectángulo"/>
          <p:cNvSpPr/>
          <p:nvPr/>
        </p:nvSpPr>
        <p:spPr>
          <a:xfrm>
            <a:off x="-1700187" y="138699"/>
            <a:ext cx="1793824" cy="338554"/>
          </a:xfrm>
          <a:prstGeom prst="rect">
            <a:avLst/>
          </a:prstGeom>
        </p:spPr>
        <p:txBody>
          <a:bodyPr wrap="none">
            <a:spAutoFit/>
          </a:bodyPr>
          <a:lstStyle/>
          <a:p>
            <a:r>
              <a:rPr lang="es-ES" sz="1600" dirty="0" smtClean="0">
                <a:solidFill>
                  <a:prstClr val="black"/>
                </a:solidFill>
              </a:rPr>
              <a:t>Material expuesto: </a:t>
            </a:r>
            <a:endParaRPr lang="es-ES" dirty="0"/>
          </a:p>
        </p:txBody>
      </p:sp>
      <p:pic>
        <p:nvPicPr>
          <p:cNvPr id="10" name="9 Imagen"/>
          <p:cNvPicPr/>
          <p:nvPr/>
        </p:nvPicPr>
        <p:blipFill>
          <a:blip r:embed="rId5"/>
          <a:srcRect l="23882" t="16109" r="35529" b="6067"/>
          <a:stretch>
            <a:fillRect/>
          </a:stretch>
        </p:blipFill>
        <p:spPr bwMode="auto">
          <a:xfrm>
            <a:off x="4357686" y="2714620"/>
            <a:ext cx="3071834" cy="3786214"/>
          </a:xfrm>
          <a:prstGeom prst="rect">
            <a:avLst/>
          </a:prstGeom>
          <a:noFill/>
          <a:ln w="9525">
            <a:noFill/>
            <a:miter lim="800000"/>
            <a:headEnd/>
            <a:tailEnd/>
          </a:ln>
        </p:spPr>
      </p:pic>
      <p:pic>
        <p:nvPicPr>
          <p:cNvPr id="11" name="10 Imagen" descr="20180207_111313.jpg"/>
          <p:cNvPicPr/>
          <p:nvPr/>
        </p:nvPicPr>
        <p:blipFill>
          <a:blip r:embed="rId6" cstate="print"/>
          <a:srcRect r="12353" b="10993"/>
          <a:stretch>
            <a:fillRect/>
          </a:stretch>
        </p:blipFill>
        <p:spPr>
          <a:xfrm>
            <a:off x="1571604" y="3714752"/>
            <a:ext cx="2338384" cy="27924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57158" y="1714488"/>
            <a:ext cx="8229600" cy="919004"/>
          </a:xfrm>
          <a:prstGeom prst="rect">
            <a:avLst/>
          </a:prstGeom>
        </p:spPr>
        <p:txBody>
          <a:bodyPr/>
          <a:lstStyle/>
          <a:p>
            <a:pPr>
              <a:tabLst>
                <a:tab pos="900113" algn="l"/>
              </a:tabLst>
            </a:pPr>
            <a:r>
              <a:rPr lang="es-ES" sz="4400" dirty="0" smtClean="0">
                <a:solidFill>
                  <a:srgbClr val="006260"/>
                </a:solidFill>
              </a:rPr>
              <a:t>G</a:t>
            </a:r>
            <a:r>
              <a:rPr lang="es-ES" sz="4400" dirty="0" smtClean="0">
                <a:solidFill>
                  <a:srgbClr val="006260"/>
                </a:solidFill>
                <a:latin typeface="Century Gothic" pitchFamily="34" charset="0"/>
              </a:rPr>
              <a:t>racias por su atención</a:t>
            </a:r>
            <a:endParaRPr lang="es-ES" sz="4400" b="0" dirty="0">
              <a:solidFill>
                <a:srgbClr val="00B4B0"/>
              </a:solidFill>
              <a:latin typeface="Century Gothic" pitchFamily="34" charset="0"/>
            </a:endParaRPr>
          </a:p>
        </p:txBody>
      </p:sp>
      <p:pic>
        <p:nvPicPr>
          <p:cNvPr id="65588" name="Picture 52" descr="Mapa Europa-Espan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8888" y="2060575"/>
            <a:ext cx="5518150" cy="4446588"/>
          </a:xfrm>
          <a:prstGeom prst="rect">
            <a:avLst/>
          </a:prstGeom>
          <a:noFill/>
        </p:spPr>
      </p:pic>
      <p:pic>
        <p:nvPicPr>
          <p:cNvPr id="65553" name="Picture 17" descr="Sede CTM"/>
          <p:cNvPicPr>
            <a:picLocks noChangeAspect="1" noChangeArrowheads="1"/>
          </p:cNvPicPr>
          <p:nvPr/>
        </p:nvPicPr>
        <p:blipFill>
          <a:blip r:embed="rId4" cstate="print"/>
          <a:srcRect/>
          <a:stretch>
            <a:fillRect/>
          </a:stretch>
        </p:blipFill>
        <p:spPr bwMode="auto">
          <a:xfrm>
            <a:off x="5364163" y="2921000"/>
            <a:ext cx="1908175" cy="1220788"/>
          </a:xfrm>
          <a:prstGeom prst="rect">
            <a:avLst/>
          </a:prstGeom>
          <a:noFill/>
        </p:spPr>
      </p:pic>
      <p:pic>
        <p:nvPicPr>
          <p:cNvPr id="65572" name="Picture 36" descr="DSC00900_150"/>
          <p:cNvPicPr>
            <a:picLocks noChangeAspect="1" noChangeArrowheads="1"/>
          </p:cNvPicPr>
          <p:nvPr/>
        </p:nvPicPr>
        <p:blipFill>
          <a:blip r:embed="rId5" cstate="print"/>
          <a:srcRect/>
          <a:stretch>
            <a:fillRect/>
          </a:stretch>
        </p:blipFill>
        <p:spPr bwMode="auto">
          <a:xfrm>
            <a:off x="971550" y="2921000"/>
            <a:ext cx="2192338" cy="1219200"/>
          </a:xfrm>
          <a:prstGeom prst="rect">
            <a:avLst/>
          </a:prstGeom>
          <a:noFill/>
        </p:spPr>
      </p:pic>
      <p:sp>
        <p:nvSpPr>
          <p:cNvPr id="65584" name="Text Box 48"/>
          <p:cNvSpPr txBox="1">
            <a:spLocks noChangeArrowheads="1"/>
          </p:cNvSpPr>
          <p:nvPr/>
        </p:nvSpPr>
        <p:spPr bwMode="auto">
          <a:xfrm>
            <a:off x="5004048" y="980728"/>
            <a:ext cx="3817937" cy="701675"/>
          </a:xfrm>
          <a:prstGeom prst="rect">
            <a:avLst/>
          </a:prstGeom>
          <a:noFill/>
          <a:ln w="6350" algn="ctr">
            <a:noFill/>
            <a:miter lim="800000"/>
            <a:headEnd type="none" w="sm" len="sm"/>
            <a:tailEnd type="none" w="sm" len="med"/>
          </a:ln>
          <a:effectLst/>
        </p:spPr>
        <p:txBody>
          <a:bodyPr>
            <a:spAutoFit/>
          </a:bodyPr>
          <a:lstStyle/>
          <a:p>
            <a:pPr algn="r">
              <a:spcBef>
                <a:spcPct val="50000"/>
              </a:spcBef>
            </a:pPr>
            <a:r>
              <a:rPr lang="es-ES" sz="4000" dirty="0">
                <a:solidFill>
                  <a:srgbClr val="006260"/>
                </a:solidFill>
                <a:latin typeface="Century Gothic" pitchFamily="34" charset="0"/>
              </a:rPr>
              <a:t>www.afiti.com</a:t>
            </a:r>
          </a:p>
        </p:txBody>
      </p:sp>
      <p:sp>
        <p:nvSpPr>
          <p:cNvPr id="65548" name="Text Box 12"/>
          <p:cNvSpPr txBox="1">
            <a:spLocks noChangeArrowheads="1"/>
          </p:cNvSpPr>
          <p:nvPr/>
        </p:nvSpPr>
        <p:spPr bwMode="auto">
          <a:xfrm>
            <a:off x="1403350" y="3857625"/>
            <a:ext cx="2701925" cy="1084263"/>
          </a:xfrm>
          <a:prstGeom prst="rect">
            <a:avLst/>
          </a:prstGeom>
          <a:noFill/>
          <a:ln w="9525">
            <a:noFill/>
            <a:miter lim="800000"/>
            <a:headEnd/>
            <a:tailEnd/>
          </a:ln>
          <a:effectLst/>
        </p:spPr>
        <p:txBody>
          <a:bodyPr>
            <a:spAutoFit/>
          </a:bodyPr>
          <a:lstStyle/>
          <a:p>
            <a:pPr algn="l" eaLnBrk="0" hangingPunct="0">
              <a:spcBef>
                <a:spcPts val="500"/>
              </a:spcBef>
            </a:pPr>
            <a:r>
              <a:rPr lang="es-ES_tradnl" sz="1300" b="1">
                <a:solidFill>
                  <a:schemeClr val="bg1"/>
                </a:solidFill>
                <a:latin typeface="Century Gothic" pitchFamily="34" charset="0"/>
              </a:rPr>
              <a:t>Sede Social y Labora</a:t>
            </a:r>
            <a:r>
              <a:rPr lang="es-ES_tradnl" sz="1300" b="1">
                <a:solidFill>
                  <a:srgbClr val="FF3300"/>
                </a:solidFill>
                <a:latin typeface="Century Gothic" pitchFamily="34" charset="0"/>
              </a:rPr>
              <a:t>torios </a:t>
            </a:r>
            <a:br>
              <a:rPr lang="es-ES_tradnl" sz="1300" b="1">
                <a:solidFill>
                  <a:srgbClr val="FF3300"/>
                </a:solidFill>
                <a:latin typeface="Century Gothic" pitchFamily="34" charset="0"/>
              </a:rPr>
            </a:br>
            <a:r>
              <a:rPr lang="es-ES_tradnl" sz="1300" b="1">
                <a:solidFill>
                  <a:srgbClr val="FF3300"/>
                </a:solidFill>
                <a:latin typeface="Century Gothic" pitchFamily="34" charset="0"/>
              </a:rPr>
              <a:t/>
            </a:r>
            <a:br>
              <a:rPr lang="es-ES_tradnl" sz="1300" b="1">
                <a:solidFill>
                  <a:srgbClr val="FF3300"/>
                </a:solidFill>
                <a:latin typeface="Century Gothic" pitchFamily="34" charset="0"/>
              </a:rPr>
            </a:br>
            <a:r>
              <a:rPr lang="es-ES_tradnl" sz="1300" b="1">
                <a:latin typeface="Century Gothic" pitchFamily="34" charset="0"/>
              </a:rPr>
              <a:t>C/Camino del estrechillo, 8</a:t>
            </a:r>
          </a:p>
          <a:p>
            <a:pPr algn="l" eaLnBrk="0" hangingPunct="0">
              <a:spcAft>
                <a:spcPts val="500"/>
              </a:spcAft>
            </a:pPr>
            <a:r>
              <a:rPr lang="es-ES_tradnl" sz="1300" b="1">
                <a:latin typeface="Century Gothic" pitchFamily="34" charset="0"/>
              </a:rPr>
              <a:t>E-28500 Arganda del Rey</a:t>
            </a:r>
            <a:br>
              <a:rPr lang="es-ES_tradnl" sz="1300" b="1">
                <a:latin typeface="Century Gothic" pitchFamily="34" charset="0"/>
              </a:rPr>
            </a:br>
            <a:r>
              <a:rPr lang="es-ES_tradnl" sz="1300" b="1">
                <a:solidFill>
                  <a:srgbClr val="FF3300"/>
                </a:solidFill>
                <a:latin typeface="Century Gothic" pitchFamily="34" charset="0"/>
              </a:rPr>
              <a:t>Madrid</a:t>
            </a:r>
            <a:endParaRPr lang="es-ES_tradnl" sz="1300" b="1">
              <a:latin typeface="Century Gothic" pitchFamily="34" charset="0"/>
            </a:endParaRPr>
          </a:p>
        </p:txBody>
      </p:sp>
      <p:sp>
        <p:nvSpPr>
          <p:cNvPr id="65551" name="Text Box 15"/>
          <p:cNvSpPr txBox="1">
            <a:spLocks noChangeArrowheads="1"/>
          </p:cNvSpPr>
          <p:nvPr/>
        </p:nvSpPr>
        <p:spPr bwMode="auto">
          <a:xfrm>
            <a:off x="5567363" y="3857625"/>
            <a:ext cx="2822575" cy="1084263"/>
          </a:xfrm>
          <a:prstGeom prst="rect">
            <a:avLst/>
          </a:prstGeom>
          <a:noFill/>
          <a:ln w="9525">
            <a:noFill/>
            <a:miter lim="800000"/>
            <a:headEnd/>
            <a:tailEnd/>
          </a:ln>
          <a:effectLst/>
        </p:spPr>
        <p:txBody>
          <a:bodyPr>
            <a:spAutoFit/>
          </a:bodyPr>
          <a:lstStyle/>
          <a:p>
            <a:pPr algn="l" eaLnBrk="0" hangingPunct="0">
              <a:spcBef>
                <a:spcPts val="500"/>
              </a:spcBef>
              <a:spcAft>
                <a:spcPts val="500"/>
              </a:spcAft>
            </a:pPr>
            <a:r>
              <a:rPr lang="es-ES_tradnl" sz="1300" b="1">
                <a:solidFill>
                  <a:schemeClr val="bg1"/>
                </a:solidFill>
                <a:latin typeface="Century Gothic" pitchFamily="34" charset="0"/>
              </a:rPr>
              <a:t>Sede Central y Labo</a:t>
            </a:r>
            <a:r>
              <a:rPr lang="es-ES_tradnl" sz="1300" b="1">
                <a:solidFill>
                  <a:srgbClr val="FF3300"/>
                </a:solidFill>
                <a:latin typeface="Century Gothic" pitchFamily="34" charset="0"/>
              </a:rPr>
              <a:t>ratorios</a:t>
            </a:r>
            <a:r>
              <a:rPr lang="es-ES_tradnl" sz="1300" b="1">
                <a:solidFill>
                  <a:srgbClr val="AB0066"/>
                </a:solidFill>
                <a:latin typeface="Century Gothic" pitchFamily="34" charset="0"/>
              </a:rPr>
              <a:t/>
            </a:r>
            <a:br>
              <a:rPr lang="es-ES_tradnl" sz="1300" b="1">
                <a:solidFill>
                  <a:srgbClr val="AB0066"/>
                </a:solidFill>
                <a:latin typeface="Century Gothic" pitchFamily="34" charset="0"/>
              </a:rPr>
            </a:br>
            <a:r>
              <a:rPr lang="es-ES_tradnl" sz="1300" b="1">
                <a:latin typeface="Century Gothic" pitchFamily="34" charset="0"/>
              </a:rPr>
              <a:t/>
            </a:r>
            <a:br>
              <a:rPr lang="es-ES_tradnl" sz="1300" b="1">
                <a:latin typeface="Century Gothic" pitchFamily="34" charset="0"/>
              </a:rPr>
            </a:br>
            <a:r>
              <a:rPr lang="es-ES_tradnl" sz="1300" b="1">
                <a:latin typeface="Century Gothic" pitchFamily="34" charset="0"/>
              </a:rPr>
              <a:t>C/ Río Estenilla, s/n </a:t>
            </a:r>
            <a:br>
              <a:rPr lang="es-ES_tradnl" sz="1300" b="1">
                <a:latin typeface="Century Gothic" pitchFamily="34" charset="0"/>
              </a:rPr>
            </a:br>
            <a:r>
              <a:rPr lang="es-ES_tradnl" sz="1300" b="1">
                <a:latin typeface="Century Gothic" pitchFamily="34" charset="0"/>
              </a:rPr>
              <a:t>(C.T. de la Madera) - E-45007 </a:t>
            </a:r>
            <a:r>
              <a:rPr lang="es-ES_tradnl" sz="1300" b="1">
                <a:solidFill>
                  <a:srgbClr val="FF3300"/>
                </a:solidFill>
                <a:latin typeface="Century Gothic" pitchFamily="34" charset="0"/>
              </a:rPr>
              <a:t>Toledo</a:t>
            </a:r>
            <a:endParaRPr lang="es-ES_tradnl" sz="1300" b="1">
              <a:latin typeface="Century Gothic" pitchFamily="34" charset="0"/>
            </a:endParaRPr>
          </a:p>
        </p:txBody>
      </p:sp>
      <p:grpSp>
        <p:nvGrpSpPr>
          <p:cNvPr id="2" name="Group 50"/>
          <p:cNvGrpSpPr>
            <a:grpSpLocks/>
          </p:cNvGrpSpPr>
          <p:nvPr/>
        </p:nvGrpSpPr>
        <p:grpSpPr bwMode="auto">
          <a:xfrm>
            <a:off x="5715008" y="5857892"/>
            <a:ext cx="3155961" cy="692135"/>
            <a:chOff x="3152" y="845"/>
            <a:chExt cx="1724" cy="495"/>
          </a:xfrm>
        </p:grpSpPr>
        <p:sp>
          <p:nvSpPr>
            <p:cNvPr id="65582" name="Text Box 46"/>
            <p:cNvSpPr txBox="1">
              <a:spLocks noChangeArrowheads="1"/>
            </p:cNvSpPr>
            <p:nvPr/>
          </p:nvSpPr>
          <p:spPr bwMode="auto">
            <a:xfrm>
              <a:off x="3946" y="845"/>
              <a:ext cx="930" cy="495"/>
            </a:xfrm>
            <a:prstGeom prst="rect">
              <a:avLst/>
            </a:prstGeom>
            <a:solidFill>
              <a:schemeClr val="bg1">
                <a:alpha val="50000"/>
              </a:schemeClr>
            </a:solidFill>
            <a:ln w="9525">
              <a:noFill/>
              <a:miter lim="800000"/>
              <a:headEnd/>
              <a:tailEnd/>
            </a:ln>
            <a:effectLst/>
          </p:spPr>
          <p:txBody>
            <a:bodyPr>
              <a:spAutoFit/>
            </a:bodyPr>
            <a:lstStyle/>
            <a:p>
              <a:pPr algn="l" eaLnBrk="0" hangingPunct="0">
                <a:spcBef>
                  <a:spcPts val="500"/>
                </a:spcBef>
              </a:pPr>
              <a:r>
                <a:rPr lang="es-ES_tradnl" sz="1300" b="1" dirty="0">
                  <a:latin typeface="Century Gothic" pitchFamily="34" charset="0"/>
                </a:rPr>
                <a:t>+34 </a:t>
              </a:r>
              <a:r>
                <a:rPr lang="es-ES_tradnl" sz="1300" b="1" dirty="0" smtClean="0">
                  <a:latin typeface="Century Gothic" pitchFamily="34" charset="0"/>
                </a:rPr>
                <a:t>667 69 65 82</a:t>
              </a:r>
              <a:r>
                <a:rPr lang="es-ES_tradnl" sz="1300" b="1" dirty="0">
                  <a:latin typeface="Century Gothic" pitchFamily="34" charset="0"/>
                </a:rPr>
                <a:t/>
              </a:r>
              <a:br>
                <a:rPr lang="es-ES_tradnl" sz="1300" b="1" dirty="0">
                  <a:latin typeface="Century Gothic" pitchFamily="34" charset="0"/>
                </a:rPr>
              </a:br>
              <a:r>
                <a:rPr lang="es-ES_tradnl" sz="1300" b="1" dirty="0">
                  <a:latin typeface="Century Gothic" pitchFamily="34" charset="0"/>
                </a:rPr>
                <a:t/>
              </a:r>
              <a:br>
                <a:rPr lang="es-ES_tradnl" sz="1300" b="1" dirty="0">
                  <a:latin typeface="Century Gothic" pitchFamily="34" charset="0"/>
                </a:rPr>
              </a:br>
              <a:r>
                <a:rPr lang="es-ES_tradnl" sz="1300" b="1" dirty="0" smtClean="0">
                  <a:latin typeface="Century Gothic" pitchFamily="34" charset="0"/>
                </a:rPr>
                <a:t>dsaez@afiti.com</a:t>
              </a:r>
              <a:endParaRPr lang="es-ES_tradnl" sz="1300" b="1" dirty="0">
                <a:latin typeface="Century Gothic" pitchFamily="34" charset="0"/>
              </a:endParaRPr>
            </a:p>
          </p:txBody>
        </p:sp>
        <p:sp>
          <p:nvSpPr>
            <p:cNvPr id="65583" name="Text Box 47"/>
            <p:cNvSpPr txBox="1">
              <a:spLocks noChangeArrowheads="1"/>
            </p:cNvSpPr>
            <p:nvPr/>
          </p:nvSpPr>
          <p:spPr bwMode="auto">
            <a:xfrm>
              <a:off x="3152" y="845"/>
              <a:ext cx="794" cy="495"/>
            </a:xfrm>
            <a:prstGeom prst="rect">
              <a:avLst/>
            </a:prstGeom>
            <a:noFill/>
            <a:ln w="9525">
              <a:noFill/>
              <a:miter lim="800000"/>
              <a:headEnd/>
              <a:tailEnd/>
            </a:ln>
            <a:effectLst/>
          </p:spPr>
          <p:txBody>
            <a:bodyPr>
              <a:spAutoFit/>
            </a:bodyPr>
            <a:lstStyle/>
            <a:p>
              <a:pPr algn="r" eaLnBrk="0" hangingPunct="0">
                <a:spcBef>
                  <a:spcPts val="500"/>
                </a:spcBef>
                <a:spcAft>
                  <a:spcPts val="500"/>
                </a:spcAft>
              </a:pPr>
              <a:r>
                <a:rPr lang="es-ES_tradnl" sz="1300" b="1" dirty="0">
                  <a:solidFill>
                    <a:srgbClr val="FF3300"/>
                  </a:solidFill>
                  <a:latin typeface="Century Gothic" pitchFamily="34" charset="0"/>
                </a:rPr>
                <a:t>Teléfono:</a:t>
              </a:r>
              <a:br>
                <a:rPr lang="es-ES_tradnl" sz="1300" b="1" dirty="0">
                  <a:solidFill>
                    <a:srgbClr val="FF3300"/>
                  </a:solidFill>
                  <a:latin typeface="Century Gothic" pitchFamily="34" charset="0"/>
                </a:rPr>
              </a:br>
              <a:r>
                <a:rPr lang="es-ES_tradnl" sz="1300" b="1" dirty="0">
                  <a:solidFill>
                    <a:srgbClr val="FF3300"/>
                  </a:solidFill>
                  <a:latin typeface="Century Gothic" pitchFamily="34" charset="0"/>
                </a:rPr>
                <a:t/>
              </a:r>
              <a:br>
                <a:rPr lang="es-ES_tradnl" sz="1300" b="1" dirty="0">
                  <a:solidFill>
                    <a:srgbClr val="FF3300"/>
                  </a:solidFill>
                  <a:latin typeface="Century Gothic" pitchFamily="34" charset="0"/>
                </a:rPr>
              </a:br>
              <a:r>
                <a:rPr lang="es-ES_tradnl" sz="1300" b="1" dirty="0">
                  <a:solidFill>
                    <a:srgbClr val="FF3300"/>
                  </a:solidFill>
                  <a:latin typeface="Century Gothic" pitchFamily="34" charset="0"/>
                </a:rPr>
                <a:t>E-mail:</a:t>
              </a:r>
            </a:p>
          </p:txBody>
        </p:sp>
      </p:grpSp>
      <p:grpSp>
        <p:nvGrpSpPr>
          <p:cNvPr id="3" name="Group 55"/>
          <p:cNvGrpSpPr>
            <a:grpSpLocks/>
          </p:cNvGrpSpPr>
          <p:nvPr/>
        </p:nvGrpSpPr>
        <p:grpSpPr bwMode="auto">
          <a:xfrm>
            <a:off x="2852738" y="5494338"/>
            <a:ext cx="107950" cy="107950"/>
            <a:chOff x="340" y="3884"/>
            <a:chExt cx="68" cy="68"/>
          </a:xfrm>
        </p:grpSpPr>
        <p:sp>
          <p:nvSpPr>
            <p:cNvPr id="65589" name="Oval 53"/>
            <p:cNvSpPr>
              <a:spLocks noChangeArrowheads="1"/>
            </p:cNvSpPr>
            <p:nvPr/>
          </p:nvSpPr>
          <p:spPr bwMode="auto">
            <a:xfrm>
              <a:off x="340" y="3884"/>
              <a:ext cx="68" cy="68"/>
            </a:xfrm>
            <a:prstGeom prst="ellipse">
              <a:avLst/>
            </a:prstGeom>
            <a:noFill/>
            <a:ln w="25400" algn="ctr">
              <a:solidFill>
                <a:srgbClr val="FF3300"/>
              </a:solidFill>
              <a:round/>
              <a:headEnd type="none" w="sm" len="sm"/>
              <a:tailEnd type="none" w="sm" len="med"/>
            </a:ln>
            <a:effectLst/>
          </p:spPr>
          <p:txBody>
            <a:bodyPr wrap="none" anchor="ctr"/>
            <a:lstStyle/>
            <a:p>
              <a:endParaRPr lang="es-ES"/>
            </a:p>
          </p:txBody>
        </p:sp>
        <p:sp>
          <p:nvSpPr>
            <p:cNvPr id="65590" name="Oval 54"/>
            <p:cNvSpPr>
              <a:spLocks noChangeArrowheads="1"/>
            </p:cNvSpPr>
            <p:nvPr/>
          </p:nvSpPr>
          <p:spPr bwMode="auto">
            <a:xfrm>
              <a:off x="363" y="3906"/>
              <a:ext cx="23" cy="23"/>
            </a:xfrm>
            <a:prstGeom prst="ellipse">
              <a:avLst/>
            </a:prstGeom>
            <a:solidFill>
              <a:srgbClr val="FF3300"/>
            </a:solidFill>
            <a:ln w="6350" algn="ctr">
              <a:noFill/>
              <a:round/>
              <a:headEnd type="none" w="sm" len="sm"/>
              <a:tailEnd type="none" w="sm" len="med"/>
            </a:ln>
            <a:effectLst/>
          </p:spPr>
          <p:txBody>
            <a:bodyPr wrap="none" anchor="ctr"/>
            <a:lstStyle/>
            <a:p>
              <a:endParaRPr lang="es-ES"/>
            </a:p>
          </p:txBody>
        </p:sp>
      </p:grpSp>
      <p:grpSp>
        <p:nvGrpSpPr>
          <p:cNvPr id="4" name="Group 56"/>
          <p:cNvGrpSpPr>
            <a:grpSpLocks noChangeAspect="1"/>
          </p:cNvGrpSpPr>
          <p:nvPr/>
        </p:nvGrpSpPr>
        <p:grpSpPr bwMode="auto">
          <a:xfrm>
            <a:off x="2876550" y="5632450"/>
            <a:ext cx="65088" cy="65088"/>
            <a:chOff x="340" y="3884"/>
            <a:chExt cx="68" cy="68"/>
          </a:xfrm>
        </p:grpSpPr>
        <p:sp>
          <p:nvSpPr>
            <p:cNvPr id="65593" name="Oval 57"/>
            <p:cNvSpPr>
              <a:spLocks noChangeAspect="1" noChangeArrowheads="1"/>
            </p:cNvSpPr>
            <p:nvPr/>
          </p:nvSpPr>
          <p:spPr bwMode="auto">
            <a:xfrm>
              <a:off x="340" y="3884"/>
              <a:ext cx="68" cy="68"/>
            </a:xfrm>
            <a:prstGeom prst="ellipse">
              <a:avLst/>
            </a:prstGeom>
            <a:noFill/>
            <a:ln w="19050" algn="ctr">
              <a:solidFill>
                <a:srgbClr val="FF3300"/>
              </a:solidFill>
              <a:round/>
              <a:headEnd type="none" w="sm" len="sm"/>
              <a:tailEnd type="none" w="sm" len="med"/>
            </a:ln>
            <a:effectLst/>
          </p:spPr>
          <p:txBody>
            <a:bodyPr wrap="none" anchor="ctr"/>
            <a:lstStyle/>
            <a:p>
              <a:endParaRPr lang="es-ES"/>
            </a:p>
          </p:txBody>
        </p:sp>
        <p:sp>
          <p:nvSpPr>
            <p:cNvPr id="65594" name="Oval 58"/>
            <p:cNvSpPr>
              <a:spLocks noChangeAspect="1" noChangeArrowheads="1"/>
            </p:cNvSpPr>
            <p:nvPr/>
          </p:nvSpPr>
          <p:spPr bwMode="auto">
            <a:xfrm>
              <a:off x="363" y="3906"/>
              <a:ext cx="23" cy="23"/>
            </a:xfrm>
            <a:prstGeom prst="ellipse">
              <a:avLst/>
            </a:prstGeom>
            <a:solidFill>
              <a:srgbClr val="FF3300"/>
            </a:solidFill>
            <a:ln w="19050" algn="ctr">
              <a:solidFill>
                <a:srgbClr val="000066"/>
              </a:solidFill>
              <a:round/>
              <a:headEnd type="none" w="sm" len="sm"/>
              <a:tailEnd type="none" w="sm" len="med"/>
            </a:ln>
            <a:effectLst/>
          </p:spPr>
          <p:txBody>
            <a:bodyPr wrap="none" anchor="ctr"/>
            <a:lstStyle/>
            <a:p>
              <a:endParaRPr lang="es-ES"/>
            </a:p>
          </p:txBody>
        </p:sp>
      </p:grpSp>
      <p:pic>
        <p:nvPicPr>
          <p:cNvPr id="18" name="Picture 17" descr="AFITI"/>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158" y="357165"/>
            <a:ext cx="3929090" cy="125003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1938992"/>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b="1" dirty="0" smtClean="0">
                <a:solidFill>
                  <a:schemeClr val="tx2"/>
                </a:solidFill>
                <a:latin typeface="Century Gothic" pitchFamily="34" charset="0"/>
              </a:rPr>
              <a:t>UNE-EN 15715:2012</a:t>
            </a:r>
            <a:r>
              <a:rPr lang="es-ES_tradnl" sz="2400" dirty="0" smtClean="0">
                <a:solidFill>
                  <a:schemeClr val="tx2"/>
                </a:solidFill>
                <a:latin typeface="Century Gothic" pitchFamily="34" charset="0"/>
              </a:rPr>
              <a:t>:</a:t>
            </a:r>
          </a:p>
          <a:p>
            <a:pPr algn="just" eaLnBrk="0" hangingPunct="0"/>
            <a:r>
              <a:rPr lang="es-ES_tradnl" sz="2400" dirty="0" smtClean="0">
                <a:solidFill>
                  <a:schemeClr val="tx2"/>
                </a:solidFill>
                <a:latin typeface="Century Gothic" pitchFamily="34" charset="0"/>
              </a:rPr>
              <a:t>Productos de aislamiento térmico. Instrucciones de montaje y fijación para ensayos de reacción al fuego.</a:t>
            </a:r>
          </a:p>
          <a:p>
            <a:pPr algn="just" eaLnBrk="0" hangingPunct="0"/>
            <a:r>
              <a:rPr lang="es-ES_tradnl" sz="2400" dirty="0" smtClean="0">
                <a:solidFill>
                  <a:schemeClr val="tx2"/>
                </a:solidFill>
                <a:latin typeface="Century Gothic" pitchFamily="34" charset="0"/>
              </a:rPr>
              <a:t>Productos manufacturados</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3" y="116632"/>
            <a:ext cx="2552393" cy="812038"/>
          </a:xfrm>
          <a:prstGeom prst="rect">
            <a:avLst/>
          </a:prstGeom>
          <a:noFill/>
        </p:spPr>
      </p:pic>
      <p:sp>
        <p:nvSpPr>
          <p:cNvPr id="6" name="Text Box 3"/>
          <p:cNvSpPr txBox="1">
            <a:spLocks noChangeArrowheads="1"/>
          </p:cNvSpPr>
          <p:nvPr/>
        </p:nvSpPr>
        <p:spPr bwMode="auto">
          <a:xfrm>
            <a:off x="1979712" y="2492896"/>
            <a:ext cx="6768752" cy="1754326"/>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b="1" dirty="0" smtClean="0">
                <a:solidFill>
                  <a:srgbClr val="990033"/>
                </a:solidFill>
                <a:latin typeface="Century Gothic" pitchFamily="34" charset="0"/>
              </a:rPr>
              <a:t>UNE-EN 15715:2012</a:t>
            </a:r>
            <a:r>
              <a:rPr lang="es-ES_tradnl" sz="2400" dirty="0" smtClean="0">
                <a:solidFill>
                  <a:srgbClr val="990033"/>
                </a:solidFill>
                <a:latin typeface="Century Gothic" pitchFamily="34" charset="0"/>
              </a:rPr>
              <a:t>:</a:t>
            </a:r>
          </a:p>
          <a:p>
            <a:pPr algn="just" eaLnBrk="0" hangingPunct="0">
              <a:spcBef>
                <a:spcPct val="50000"/>
              </a:spcBef>
            </a:pPr>
            <a:r>
              <a:rPr lang="es-ES_tradnl" sz="2400" b="1" dirty="0" smtClean="0">
                <a:solidFill>
                  <a:srgbClr val="00B4B0"/>
                </a:solidFill>
                <a:latin typeface="Century Gothic" pitchFamily="34" charset="0"/>
              </a:rPr>
              <a:t>Productos tal como se comercializan:</a:t>
            </a:r>
            <a:endParaRPr lang="es-ES_tradnl" sz="2400" dirty="0" smtClean="0">
              <a:solidFill>
                <a:srgbClr val="00B4B0"/>
              </a:solidFill>
              <a:latin typeface="Century Gothic" pitchFamily="34" charset="0"/>
            </a:endParaRPr>
          </a:p>
          <a:p>
            <a:pPr algn="just" eaLnBrk="0" hangingPunct="0"/>
            <a:r>
              <a:rPr lang="es-ES_tradnl" sz="2400" dirty="0" smtClean="0">
                <a:solidFill>
                  <a:schemeClr val="tx2"/>
                </a:solidFill>
                <a:latin typeface="Century Gothic" pitchFamily="34" charset="0"/>
              </a:rPr>
              <a:t>El propio producto aislante térmico. </a:t>
            </a:r>
          </a:p>
          <a:p>
            <a:pPr algn="just" eaLnBrk="0" hangingPunct="0"/>
            <a:endParaRPr lang="es-ES_tradnl" sz="2400" dirty="0" smtClean="0">
              <a:solidFill>
                <a:schemeClr val="tx2"/>
              </a:solidFill>
              <a:latin typeface="Century Gothic" pitchFamily="34" charset="0"/>
            </a:endParaRP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Forma libre"/>
          <p:cNvSpPr/>
          <p:nvPr/>
        </p:nvSpPr>
        <p:spPr>
          <a:xfrm>
            <a:off x="2285984" y="4071942"/>
            <a:ext cx="785818" cy="1643074"/>
          </a:xfrm>
          <a:custGeom>
            <a:avLst/>
            <a:gdLst>
              <a:gd name="connsiteX0" fmla="*/ 0 w 177800"/>
              <a:gd name="connsiteY0" fmla="*/ 0 h 1168400"/>
              <a:gd name="connsiteX1" fmla="*/ 0 w 177800"/>
              <a:gd name="connsiteY1" fmla="*/ 1168400 h 1168400"/>
              <a:gd name="connsiteX2" fmla="*/ 177800 w 177800"/>
              <a:gd name="connsiteY2" fmla="*/ 1168400 h 1168400"/>
            </a:gdLst>
            <a:ahLst/>
            <a:cxnLst>
              <a:cxn ang="0">
                <a:pos x="connsiteX0" y="connsiteY0"/>
              </a:cxn>
              <a:cxn ang="0">
                <a:pos x="connsiteX1" y="connsiteY1"/>
              </a:cxn>
              <a:cxn ang="0">
                <a:pos x="connsiteX2" y="connsiteY2"/>
              </a:cxn>
            </a:cxnLst>
            <a:rect l="l" t="t" r="r" b="b"/>
            <a:pathLst>
              <a:path w="177800" h="1168400">
                <a:moveTo>
                  <a:pt x="0" y="0"/>
                </a:moveTo>
                <a:lnTo>
                  <a:pt x="0" y="1168400"/>
                </a:lnTo>
                <a:lnTo>
                  <a:pt x="177800" y="1168400"/>
                </a:lnTo>
              </a:path>
            </a:pathLst>
          </a:custGeom>
          <a:ln w="285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uadroTexto"/>
          <p:cNvSpPr txBox="1"/>
          <p:nvPr/>
        </p:nvSpPr>
        <p:spPr>
          <a:xfrm>
            <a:off x="3286116" y="5357826"/>
            <a:ext cx="2357454" cy="523220"/>
          </a:xfrm>
          <a:prstGeom prst="rect">
            <a:avLst/>
          </a:prstGeom>
          <a:noFill/>
        </p:spPr>
        <p:txBody>
          <a:bodyPr wrap="square" rtlCol="0">
            <a:spAutoFit/>
          </a:bodyPr>
          <a:lstStyle/>
          <a:p>
            <a:r>
              <a:rPr lang="es-ES" sz="2800" b="1" dirty="0" smtClean="0">
                <a:solidFill>
                  <a:srgbClr val="FF0000"/>
                </a:solidFill>
              </a:rPr>
              <a:t>Obligatorio</a:t>
            </a:r>
            <a:endParaRPr lang="es-ES" sz="28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1938992"/>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b="1" dirty="0" smtClean="0">
                <a:solidFill>
                  <a:srgbClr val="990033"/>
                </a:solidFill>
                <a:latin typeface="Century Gothic" pitchFamily="34" charset="0"/>
              </a:rPr>
              <a:t>UNE-EN 15715:2012</a:t>
            </a:r>
            <a:r>
              <a:rPr lang="es-ES_tradnl" sz="2400" dirty="0" smtClean="0">
                <a:solidFill>
                  <a:srgbClr val="990033"/>
                </a:solidFill>
                <a:latin typeface="Century Gothic" pitchFamily="34" charset="0"/>
              </a:rPr>
              <a:t>:</a:t>
            </a:r>
          </a:p>
          <a:p>
            <a:pPr algn="just" eaLnBrk="0" hangingPunct="0"/>
            <a:r>
              <a:rPr lang="es-ES_tradnl" sz="2400" b="1" dirty="0" smtClean="0">
                <a:solidFill>
                  <a:srgbClr val="00B4B0"/>
                </a:solidFill>
                <a:latin typeface="Century Gothic" pitchFamily="34" charset="0"/>
              </a:rPr>
              <a:t>Productos en montajes normalizados que simulan la(s) aplicación (es) de uso final:</a:t>
            </a:r>
          </a:p>
          <a:p>
            <a:pPr algn="just" eaLnBrk="0" hangingPunct="0"/>
            <a:r>
              <a:rPr lang="es-ES_tradnl" sz="2400" dirty="0" smtClean="0">
                <a:solidFill>
                  <a:schemeClr val="tx2"/>
                </a:solidFill>
                <a:latin typeface="Century Gothic" pitchFamily="34" charset="0"/>
              </a:rPr>
              <a:t>El propio producto aislante térmico + todos los materiales que forman el sistema.</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Forma libre"/>
          <p:cNvSpPr/>
          <p:nvPr/>
        </p:nvSpPr>
        <p:spPr>
          <a:xfrm>
            <a:off x="2071670" y="4643446"/>
            <a:ext cx="571504" cy="857256"/>
          </a:xfrm>
          <a:custGeom>
            <a:avLst/>
            <a:gdLst>
              <a:gd name="connsiteX0" fmla="*/ 0 w 177800"/>
              <a:gd name="connsiteY0" fmla="*/ 0 h 1168400"/>
              <a:gd name="connsiteX1" fmla="*/ 0 w 177800"/>
              <a:gd name="connsiteY1" fmla="*/ 1168400 h 1168400"/>
              <a:gd name="connsiteX2" fmla="*/ 177800 w 177800"/>
              <a:gd name="connsiteY2" fmla="*/ 1168400 h 1168400"/>
            </a:gdLst>
            <a:ahLst/>
            <a:cxnLst>
              <a:cxn ang="0">
                <a:pos x="connsiteX0" y="connsiteY0"/>
              </a:cxn>
              <a:cxn ang="0">
                <a:pos x="connsiteX1" y="connsiteY1"/>
              </a:cxn>
              <a:cxn ang="0">
                <a:pos x="connsiteX2" y="connsiteY2"/>
              </a:cxn>
            </a:cxnLst>
            <a:rect l="l" t="t" r="r" b="b"/>
            <a:pathLst>
              <a:path w="177800" h="1168400">
                <a:moveTo>
                  <a:pt x="0" y="0"/>
                </a:moveTo>
                <a:lnTo>
                  <a:pt x="0" y="1168400"/>
                </a:lnTo>
                <a:lnTo>
                  <a:pt x="177800" y="1168400"/>
                </a:lnTo>
              </a:path>
            </a:pathLst>
          </a:custGeom>
          <a:ln w="285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CuadroTexto"/>
          <p:cNvSpPr txBox="1"/>
          <p:nvPr/>
        </p:nvSpPr>
        <p:spPr>
          <a:xfrm>
            <a:off x="3357554" y="5072074"/>
            <a:ext cx="3607078" cy="584775"/>
          </a:xfrm>
          <a:prstGeom prst="rect">
            <a:avLst/>
          </a:prstGeom>
          <a:noFill/>
        </p:spPr>
        <p:txBody>
          <a:bodyPr wrap="none" rtlCol="0">
            <a:spAutoFit/>
          </a:bodyPr>
          <a:lstStyle/>
          <a:p>
            <a:r>
              <a:rPr lang="es-ES" sz="3200" b="1" dirty="0" smtClean="0">
                <a:solidFill>
                  <a:srgbClr val="FF0000"/>
                </a:solidFill>
              </a:rPr>
              <a:t>Adicional y opcional</a:t>
            </a:r>
            <a:endParaRPr lang="es-ES"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pic>
        <p:nvPicPr>
          <p:cNvPr id="12" name="11 Imagen"/>
          <p:cNvPicPr/>
          <p:nvPr/>
        </p:nvPicPr>
        <p:blipFill>
          <a:blip r:embed="rId5"/>
          <a:srcRect l="6874" t="23951" r="29380" b="38765"/>
          <a:stretch>
            <a:fillRect/>
          </a:stretch>
        </p:blipFill>
        <p:spPr bwMode="auto">
          <a:xfrm>
            <a:off x="1857356" y="2571744"/>
            <a:ext cx="7143800"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1928794" y="2643182"/>
            <a:ext cx="4071966" cy="3323987"/>
          </a:xfrm>
          <a:prstGeom prst="rect">
            <a:avLst/>
          </a:prstGeom>
          <a:noFill/>
        </p:spPr>
        <p:txBody>
          <a:bodyPr wrap="square" rtlCol="0">
            <a:spAutoFit/>
          </a:bodyPr>
          <a:lstStyle/>
          <a:p>
            <a:r>
              <a:rPr lang="es-ES" b="1" dirty="0" smtClean="0">
                <a:solidFill>
                  <a:srgbClr val="00B050"/>
                </a:solidFill>
              </a:rPr>
              <a:t>Montaje nº 1:</a:t>
            </a:r>
          </a:p>
          <a:p>
            <a:r>
              <a:rPr lang="es-ES" sz="2400" dirty="0" smtClean="0"/>
              <a:t>Características:</a:t>
            </a:r>
          </a:p>
          <a:p>
            <a:pPr>
              <a:buFont typeface="Arial" pitchFamily="34" charset="0"/>
              <a:buChar char="•"/>
            </a:pPr>
            <a:r>
              <a:rPr lang="es-ES" sz="2400" u="sng" dirty="0" smtClean="0"/>
              <a:t>Material expuesto</a:t>
            </a:r>
            <a:r>
              <a:rPr lang="es-ES" sz="2400" dirty="0" smtClean="0"/>
              <a:t>: Aislante térmico.</a:t>
            </a:r>
          </a:p>
          <a:p>
            <a:pPr>
              <a:buFont typeface="Arial" pitchFamily="34" charset="0"/>
              <a:buChar char="•"/>
            </a:pPr>
            <a:r>
              <a:rPr lang="es-ES" sz="2400" u="sng" dirty="0" smtClean="0"/>
              <a:t>Cámara de aire</a:t>
            </a:r>
            <a:r>
              <a:rPr lang="es-ES" sz="2400" dirty="0" smtClean="0"/>
              <a:t>: 40 mm, entre el material aislante y el sustrato.</a:t>
            </a:r>
          </a:p>
          <a:p>
            <a:pPr>
              <a:buFont typeface="Arial" pitchFamily="34" charset="0"/>
              <a:buChar char="•"/>
            </a:pPr>
            <a:r>
              <a:rPr lang="es-ES" sz="2400" u="sng" dirty="0" smtClean="0"/>
              <a:t>Sustrato: </a:t>
            </a:r>
            <a:r>
              <a:rPr lang="es-ES" sz="2400" dirty="0" smtClean="0"/>
              <a:t>Placa de yeso laminado según EN 13238.</a:t>
            </a:r>
            <a:endParaRPr lang="es-ES" sz="2400" baseline="30000" dirty="0" smtClean="0"/>
          </a:p>
        </p:txBody>
      </p:sp>
      <p:pic>
        <p:nvPicPr>
          <p:cNvPr id="10" name="9 Imagen" descr="20201110_130636.jpg"/>
          <p:cNvPicPr>
            <a:picLocks noChangeAspect="1"/>
          </p:cNvPicPr>
          <p:nvPr/>
        </p:nvPicPr>
        <p:blipFill>
          <a:blip r:embed="rId5"/>
          <a:stretch>
            <a:fillRect/>
          </a:stretch>
        </p:blipFill>
        <p:spPr>
          <a:xfrm>
            <a:off x="6143636" y="2571744"/>
            <a:ext cx="2590337" cy="37861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2357422" y="2786058"/>
            <a:ext cx="4071966" cy="3693319"/>
          </a:xfrm>
          <a:prstGeom prst="rect">
            <a:avLst/>
          </a:prstGeom>
          <a:noFill/>
        </p:spPr>
        <p:txBody>
          <a:bodyPr wrap="square" rtlCol="0">
            <a:spAutoFit/>
          </a:bodyPr>
          <a:lstStyle/>
          <a:p>
            <a:r>
              <a:rPr lang="es-ES" b="1" dirty="0" smtClean="0">
                <a:solidFill>
                  <a:srgbClr val="00B050"/>
                </a:solidFill>
              </a:rPr>
              <a:t>Montaje nº 2:</a:t>
            </a:r>
          </a:p>
          <a:p>
            <a:r>
              <a:rPr lang="es-ES" sz="2000" dirty="0" smtClean="0"/>
              <a:t>Características:</a:t>
            </a:r>
          </a:p>
          <a:p>
            <a:pPr>
              <a:buFont typeface="Arial" pitchFamily="34" charset="0"/>
              <a:buChar char="•"/>
            </a:pPr>
            <a:r>
              <a:rPr lang="es-ES" sz="2000" u="sng" dirty="0" smtClean="0"/>
              <a:t>Material expuesto: </a:t>
            </a:r>
            <a:r>
              <a:rPr lang="es-ES" sz="2000" dirty="0" smtClean="0"/>
              <a:t>Placa de yeso laminado revestida de papel según norma EN 520, con un espesor 9,5 mm, densidad 600 kg/m</a:t>
            </a:r>
            <a:r>
              <a:rPr lang="es-ES" sz="2000" baseline="30000" dirty="0" smtClean="0"/>
              <a:t>3,</a:t>
            </a:r>
          </a:p>
          <a:p>
            <a:r>
              <a:rPr lang="es-ES" sz="2000" dirty="0" smtClean="0"/>
              <a:t>c</a:t>
            </a:r>
            <a:r>
              <a:rPr lang="es-ES" sz="2000" dirty="0" smtClean="0"/>
              <a:t>on un gramaje de papel ≤ 220 gr/m</a:t>
            </a:r>
            <a:r>
              <a:rPr lang="es-ES" sz="2000" baseline="30000" dirty="0" smtClean="0"/>
              <a:t>2</a:t>
            </a:r>
            <a:r>
              <a:rPr lang="es-ES" sz="2000" baseline="30000" dirty="0" smtClean="0"/>
              <a:t> </a:t>
            </a:r>
            <a:r>
              <a:rPr lang="es-ES" sz="2000" dirty="0" smtClean="0"/>
              <a:t>y clasificación A2 </a:t>
            </a:r>
          </a:p>
          <a:p>
            <a:pPr>
              <a:buFont typeface="Arial" pitchFamily="34" charset="0"/>
              <a:buChar char="•"/>
            </a:pPr>
            <a:r>
              <a:rPr lang="es-ES" sz="2000" u="sng" dirty="0" smtClean="0"/>
              <a:t>Cámara de aire</a:t>
            </a:r>
            <a:r>
              <a:rPr lang="es-ES" sz="2000" dirty="0" smtClean="0"/>
              <a:t>: </a:t>
            </a:r>
            <a:r>
              <a:rPr lang="es-ES" sz="2000" dirty="0" smtClean="0"/>
              <a:t>No</a:t>
            </a:r>
            <a:endParaRPr lang="es-ES" sz="2000" dirty="0" smtClean="0"/>
          </a:p>
          <a:p>
            <a:pPr>
              <a:buFont typeface="Arial" pitchFamily="34" charset="0"/>
              <a:buChar char="•"/>
            </a:pPr>
            <a:r>
              <a:rPr lang="es-ES" sz="2000" u="sng" dirty="0" smtClean="0"/>
              <a:t>Sustrato: </a:t>
            </a:r>
            <a:r>
              <a:rPr lang="es-ES" sz="2000" dirty="0" smtClean="0"/>
              <a:t>Placa de yeso laminado según EN 13238</a:t>
            </a:r>
            <a:endParaRPr lang="es-ES" sz="2000" baseline="30000" dirty="0" smtClean="0"/>
          </a:p>
          <a:p>
            <a:endParaRPr lang="es-ES" sz="1600" dirty="0"/>
          </a:p>
        </p:txBody>
      </p:sp>
      <p:pic>
        <p:nvPicPr>
          <p:cNvPr id="11" name="10 Imagen" descr="DSCN7121.JPG"/>
          <p:cNvPicPr>
            <a:picLocks noChangeAspect="1"/>
          </p:cNvPicPr>
          <p:nvPr/>
        </p:nvPicPr>
        <p:blipFill>
          <a:blip r:embed="rId5" cstate="print"/>
          <a:stretch>
            <a:fillRect/>
          </a:stretch>
        </p:blipFill>
        <p:spPr>
          <a:xfrm>
            <a:off x="6429388" y="2714620"/>
            <a:ext cx="2121408" cy="3493574"/>
          </a:xfrm>
          <a:prstGeom prst="rect">
            <a:avLst/>
          </a:prstGeom>
        </p:spPr>
      </p:pic>
      <p:sp>
        <p:nvSpPr>
          <p:cNvPr id="12" name="11 Rectángulo"/>
          <p:cNvSpPr/>
          <p:nvPr/>
        </p:nvSpPr>
        <p:spPr>
          <a:xfrm>
            <a:off x="-1700187" y="138699"/>
            <a:ext cx="1793824" cy="338554"/>
          </a:xfrm>
          <a:prstGeom prst="rect">
            <a:avLst/>
          </a:prstGeom>
        </p:spPr>
        <p:txBody>
          <a:bodyPr wrap="none">
            <a:spAutoFit/>
          </a:bodyPr>
          <a:lstStyle/>
          <a:p>
            <a:r>
              <a:rPr lang="es-ES" sz="1600" dirty="0" smtClean="0">
                <a:solidFill>
                  <a:prstClr val="black"/>
                </a:solidFill>
              </a:rPr>
              <a:t>Material expuesto: </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2357422" y="2786058"/>
            <a:ext cx="4071966" cy="3077766"/>
          </a:xfrm>
          <a:prstGeom prst="rect">
            <a:avLst/>
          </a:prstGeom>
          <a:noFill/>
        </p:spPr>
        <p:txBody>
          <a:bodyPr wrap="square" rtlCol="0">
            <a:spAutoFit/>
          </a:bodyPr>
          <a:lstStyle/>
          <a:p>
            <a:r>
              <a:rPr lang="es-ES" b="1" dirty="0" smtClean="0">
                <a:solidFill>
                  <a:srgbClr val="00B050"/>
                </a:solidFill>
              </a:rPr>
              <a:t>Montaje nº 3:</a:t>
            </a:r>
          </a:p>
          <a:p>
            <a:r>
              <a:rPr lang="es-ES" sz="2000" dirty="0" smtClean="0"/>
              <a:t>Características:</a:t>
            </a:r>
          </a:p>
          <a:p>
            <a:pPr>
              <a:buFont typeface="Arial" pitchFamily="34" charset="0"/>
              <a:buChar char="•"/>
            </a:pPr>
            <a:r>
              <a:rPr lang="es-ES" sz="2000" u="sng" dirty="0" smtClean="0"/>
              <a:t>Material expuesto: </a:t>
            </a:r>
            <a:r>
              <a:rPr lang="es-ES" sz="2000" dirty="0" smtClean="0"/>
              <a:t>Chapa de acero </a:t>
            </a:r>
            <a:r>
              <a:rPr lang="es-ES" sz="2000" dirty="0" err="1" smtClean="0"/>
              <a:t>grecado</a:t>
            </a:r>
            <a:r>
              <a:rPr lang="es-ES" sz="2000" dirty="0" smtClean="0"/>
              <a:t> con una altura de greca entre 30 mm y 40 mm, con un espesor de 0,7 mm con revestimiento de poliéster (opcional) </a:t>
            </a:r>
          </a:p>
          <a:p>
            <a:pPr>
              <a:buFont typeface="Arial" pitchFamily="34" charset="0"/>
              <a:buChar char="•"/>
            </a:pPr>
            <a:r>
              <a:rPr lang="es-ES" sz="2000" u="sng" dirty="0" smtClean="0"/>
              <a:t>Cámara </a:t>
            </a:r>
            <a:r>
              <a:rPr lang="es-ES" sz="2000" u="sng" dirty="0" smtClean="0"/>
              <a:t>de aire</a:t>
            </a:r>
            <a:r>
              <a:rPr lang="es-ES" sz="2000" dirty="0" smtClean="0"/>
              <a:t>: </a:t>
            </a:r>
            <a:r>
              <a:rPr lang="es-ES" sz="2000" dirty="0" smtClean="0"/>
              <a:t>Si, 40 mm</a:t>
            </a:r>
            <a:endParaRPr lang="es-ES" sz="2000" dirty="0" smtClean="0"/>
          </a:p>
          <a:p>
            <a:pPr>
              <a:buFont typeface="Arial" pitchFamily="34" charset="0"/>
              <a:buChar char="•"/>
            </a:pPr>
            <a:r>
              <a:rPr lang="es-ES" sz="2000" u="sng" dirty="0" smtClean="0"/>
              <a:t>Sustrato: </a:t>
            </a:r>
            <a:r>
              <a:rPr lang="es-ES" sz="2000" dirty="0" smtClean="0"/>
              <a:t>No</a:t>
            </a:r>
            <a:endParaRPr lang="es-ES" sz="2000" baseline="30000" dirty="0" smtClean="0"/>
          </a:p>
          <a:p>
            <a:endParaRPr lang="es-ES" sz="1600" dirty="0"/>
          </a:p>
        </p:txBody>
      </p:sp>
      <p:sp>
        <p:nvSpPr>
          <p:cNvPr id="12" name="11 Rectángulo"/>
          <p:cNvSpPr/>
          <p:nvPr/>
        </p:nvSpPr>
        <p:spPr>
          <a:xfrm>
            <a:off x="-1700187" y="138699"/>
            <a:ext cx="1793824" cy="338554"/>
          </a:xfrm>
          <a:prstGeom prst="rect">
            <a:avLst/>
          </a:prstGeom>
        </p:spPr>
        <p:txBody>
          <a:bodyPr wrap="none">
            <a:spAutoFit/>
          </a:bodyPr>
          <a:lstStyle/>
          <a:p>
            <a:r>
              <a:rPr lang="es-ES" sz="1600" dirty="0" smtClean="0">
                <a:solidFill>
                  <a:prstClr val="black"/>
                </a:solidFill>
              </a:rPr>
              <a:t>Material expuesto: </a:t>
            </a:r>
            <a:endParaRPr lang="es-ES" dirty="0"/>
          </a:p>
        </p:txBody>
      </p:sp>
      <p:pic>
        <p:nvPicPr>
          <p:cNvPr id="10" name="9 Imagen" descr="20201110_144330.jpg"/>
          <p:cNvPicPr>
            <a:picLocks noChangeAspect="1"/>
          </p:cNvPicPr>
          <p:nvPr/>
        </p:nvPicPr>
        <p:blipFill>
          <a:blip r:embed="rId5" cstate="print"/>
          <a:stretch>
            <a:fillRect/>
          </a:stretch>
        </p:blipFill>
        <p:spPr>
          <a:xfrm>
            <a:off x="6357950" y="2428868"/>
            <a:ext cx="2205237" cy="40005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solidFill>
                  <a:srgbClr val="006260"/>
                </a:solidFill>
              </a:rPr>
              <a:t>Protección pasiva. Reacción al fuego</a:t>
            </a:r>
            <a:r>
              <a:rPr lang="es-ES" dirty="0" smtClean="0">
                <a:solidFill>
                  <a:srgbClr val="006260"/>
                </a:solidFill>
              </a:rPr>
              <a:t/>
            </a:r>
            <a:br>
              <a:rPr lang="es-ES" dirty="0" smtClean="0">
                <a:solidFill>
                  <a:srgbClr val="006260"/>
                </a:solidFill>
              </a:rPr>
            </a:br>
            <a:r>
              <a:rPr lang="es-ES" b="0" dirty="0" smtClean="0"/>
              <a:t> Materiales aislantes térmicos.</a:t>
            </a:r>
            <a:br>
              <a:rPr lang="es-ES" b="0" dirty="0" smtClean="0"/>
            </a:br>
            <a:r>
              <a:rPr lang="es-ES_tradnl" sz="2000" dirty="0" smtClean="0"/>
              <a:t>Productos en montajes normalizados que simulan la (s) aplicación (es) de uso final:</a:t>
            </a:r>
            <a:br>
              <a:rPr lang="es-ES_tradnl" sz="2000" dirty="0" smtClean="0"/>
            </a:br>
            <a:endParaRPr lang="es-ES" b="0" dirty="0"/>
          </a:p>
        </p:txBody>
      </p:sp>
      <p:pic>
        <p:nvPicPr>
          <p:cNvPr id="7" name="Picture 14" descr="AFIT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504" y="116632"/>
            <a:ext cx="2327850" cy="740600"/>
          </a:xfrm>
          <a:prstGeom prst="rect">
            <a:avLst/>
          </a:prstGeom>
          <a:noFill/>
        </p:spPr>
      </p:pic>
      <p:sp>
        <p:nvSpPr>
          <p:cNvPr id="6" name="Text Box 3"/>
          <p:cNvSpPr txBox="1">
            <a:spLocks noChangeArrowheads="1"/>
          </p:cNvSpPr>
          <p:nvPr/>
        </p:nvSpPr>
        <p:spPr bwMode="auto">
          <a:xfrm>
            <a:off x="1979712" y="2492896"/>
            <a:ext cx="6768752" cy="461665"/>
          </a:xfrm>
          <a:prstGeom prst="rect">
            <a:avLst/>
          </a:prstGeom>
          <a:noFill/>
          <a:ln w="9525">
            <a:noFill/>
            <a:miter lim="800000"/>
            <a:headEnd/>
            <a:tailEnd/>
          </a:ln>
          <a:effectLst/>
        </p:spPr>
        <p:txBody>
          <a:bodyPr wrap="square">
            <a:spAutoFit/>
          </a:bodyPr>
          <a:lstStyle/>
          <a:p>
            <a:pPr algn="just" eaLnBrk="0" hangingPunct="0">
              <a:spcBef>
                <a:spcPct val="50000"/>
              </a:spcBef>
            </a:pPr>
            <a:r>
              <a:rPr lang="es-ES_tradnl" sz="2400" dirty="0" smtClean="0">
                <a:solidFill>
                  <a:schemeClr val="tx2"/>
                </a:solidFill>
                <a:latin typeface="Century Gothic" pitchFamily="34" charset="0"/>
              </a:rPr>
              <a:t>.</a:t>
            </a:r>
          </a:p>
        </p:txBody>
      </p:sp>
      <p:pic>
        <p:nvPicPr>
          <p:cNvPr id="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59" y="2564904"/>
            <a:ext cx="1198899" cy="1224136"/>
          </a:xfrm>
          <a:prstGeom prst="rect">
            <a:avLst/>
          </a:prstGeom>
          <a:noFill/>
          <a:ln w="9525">
            <a:noFill/>
            <a:miter lim="800000"/>
            <a:headEnd/>
            <a:tailEnd/>
          </a:ln>
          <a:effectLst/>
        </p:spPr>
      </p:pic>
      <p:sp>
        <p:nvSpPr>
          <p:cNvPr id="8" name="7 CuadroTexto"/>
          <p:cNvSpPr txBox="1"/>
          <p:nvPr/>
        </p:nvSpPr>
        <p:spPr>
          <a:xfrm>
            <a:off x="2357422" y="2786058"/>
            <a:ext cx="4071966" cy="3077766"/>
          </a:xfrm>
          <a:prstGeom prst="rect">
            <a:avLst/>
          </a:prstGeom>
          <a:noFill/>
        </p:spPr>
        <p:txBody>
          <a:bodyPr wrap="square" rtlCol="0">
            <a:spAutoFit/>
          </a:bodyPr>
          <a:lstStyle/>
          <a:p>
            <a:r>
              <a:rPr lang="es-ES" b="1" dirty="0" smtClean="0">
                <a:solidFill>
                  <a:srgbClr val="00B050"/>
                </a:solidFill>
              </a:rPr>
              <a:t>Montaje nº 4:</a:t>
            </a:r>
          </a:p>
          <a:p>
            <a:r>
              <a:rPr lang="es-ES" sz="2000" dirty="0" smtClean="0"/>
              <a:t>Características:</a:t>
            </a:r>
          </a:p>
          <a:p>
            <a:pPr>
              <a:buFont typeface="Arial" pitchFamily="34" charset="0"/>
              <a:buChar char="•"/>
            </a:pPr>
            <a:r>
              <a:rPr lang="es-ES" sz="2000" u="sng" dirty="0" smtClean="0"/>
              <a:t>Material expuesto: </a:t>
            </a:r>
            <a:r>
              <a:rPr lang="es-ES" sz="2000" dirty="0" smtClean="0"/>
              <a:t>Tablero de partículas sin tratamiento ignífugo, con un espesor 9 - 10 mm, densidad 650 kg/m</a:t>
            </a:r>
            <a:r>
              <a:rPr lang="es-ES" sz="2000" baseline="30000" dirty="0" smtClean="0"/>
              <a:t>3 </a:t>
            </a:r>
            <a:r>
              <a:rPr lang="es-ES" sz="2000" dirty="0" smtClean="0"/>
              <a:t>y clasificación “D” </a:t>
            </a:r>
          </a:p>
          <a:p>
            <a:pPr>
              <a:buFont typeface="Arial" pitchFamily="34" charset="0"/>
              <a:buChar char="•"/>
            </a:pPr>
            <a:r>
              <a:rPr lang="es-ES" sz="2000" u="sng" dirty="0" smtClean="0"/>
              <a:t>Cámara de aire</a:t>
            </a:r>
            <a:r>
              <a:rPr lang="es-ES" sz="2000" dirty="0" smtClean="0"/>
              <a:t>: </a:t>
            </a:r>
            <a:r>
              <a:rPr lang="es-ES" sz="2000" dirty="0" smtClean="0"/>
              <a:t>No</a:t>
            </a:r>
            <a:endParaRPr lang="es-ES" sz="2000" dirty="0" smtClean="0"/>
          </a:p>
          <a:p>
            <a:pPr>
              <a:buFont typeface="Arial" pitchFamily="34" charset="0"/>
              <a:buChar char="•"/>
            </a:pPr>
            <a:r>
              <a:rPr lang="es-ES" sz="2000" u="sng" dirty="0" smtClean="0"/>
              <a:t>Sustrato: </a:t>
            </a:r>
            <a:r>
              <a:rPr lang="es-ES" sz="2000" dirty="0" smtClean="0"/>
              <a:t>Tablero de partículas según </a:t>
            </a:r>
            <a:r>
              <a:rPr lang="es-ES" sz="2000" dirty="0" smtClean="0"/>
              <a:t>EN 13238</a:t>
            </a:r>
            <a:endParaRPr lang="es-ES" sz="2000" baseline="30000" dirty="0" smtClean="0"/>
          </a:p>
          <a:p>
            <a:endParaRPr lang="es-ES" sz="1600" dirty="0"/>
          </a:p>
        </p:txBody>
      </p:sp>
      <p:sp>
        <p:nvSpPr>
          <p:cNvPr id="12" name="11 Rectángulo"/>
          <p:cNvSpPr/>
          <p:nvPr/>
        </p:nvSpPr>
        <p:spPr>
          <a:xfrm>
            <a:off x="-1700187" y="138699"/>
            <a:ext cx="1793824" cy="338554"/>
          </a:xfrm>
          <a:prstGeom prst="rect">
            <a:avLst/>
          </a:prstGeom>
        </p:spPr>
        <p:txBody>
          <a:bodyPr wrap="none">
            <a:spAutoFit/>
          </a:bodyPr>
          <a:lstStyle/>
          <a:p>
            <a:r>
              <a:rPr lang="es-ES" sz="1600" dirty="0" smtClean="0">
                <a:solidFill>
                  <a:prstClr val="black"/>
                </a:solidFill>
              </a:rPr>
              <a:t>Material expuesto: </a:t>
            </a:r>
            <a:endParaRPr lang="es-ES" dirty="0"/>
          </a:p>
        </p:txBody>
      </p:sp>
      <p:pic>
        <p:nvPicPr>
          <p:cNvPr id="10" name="9 Imagen" descr="20201110_144525.jpg"/>
          <p:cNvPicPr>
            <a:picLocks noChangeAspect="1"/>
          </p:cNvPicPr>
          <p:nvPr/>
        </p:nvPicPr>
        <p:blipFill>
          <a:blip r:embed="rId5" cstate="print"/>
          <a:stretch>
            <a:fillRect/>
          </a:stretch>
        </p:blipFill>
        <p:spPr>
          <a:xfrm>
            <a:off x="6429388" y="2428868"/>
            <a:ext cx="2406047" cy="392904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9881</TotalTime>
  <Words>688</Words>
  <Application>Microsoft Office PowerPoint</Application>
  <PresentationFormat>Presentación en pantalla (4:3)</PresentationFormat>
  <Paragraphs>107</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MATERIALES DE CONSTRUCCIÓN: ENSAYOS DE FUEGO  Reacción al fuego</vt:lpstr>
      <vt:lpstr>Protección pasiva. Reacción al fuego  Materiales aislantes térmicos</vt:lpstr>
      <vt:lpstr>Protección pasiva. Reacción al fuego  Materiales aislantes térmicos</vt:lpstr>
      <vt:lpstr>Protección pasiva. Reacción al fuego  Materiales aislantes térmicos</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Protección pasiva. Reacción al fuego  Materiales aislantes térmicos. Productos en montajes normalizados que simulan la (s) aplicación (es) de uso final: </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mvillegas</dc:creator>
  <cp:lastModifiedBy>trosa@outlook.es</cp:lastModifiedBy>
  <cp:revision>433</cp:revision>
  <dcterms:created xsi:type="dcterms:W3CDTF">2015-05-29T09:49:24Z</dcterms:created>
  <dcterms:modified xsi:type="dcterms:W3CDTF">2020-11-11T21:10:24Z</dcterms:modified>
</cp:coreProperties>
</file>